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1" r:id="rId2"/>
    <p:sldId id="415" r:id="rId3"/>
    <p:sldId id="384" r:id="rId4"/>
    <p:sldId id="385" r:id="rId5"/>
    <p:sldId id="387" r:id="rId6"/>
    <p:sldId id="388" r:id="rId7"/>
    <p:sldId id="389" r:id="rId8"/>
    <p:sldId id="386" r:id="rId9"/>
    <p:sldId id="419" r:id="rId10"/>
    <p:sldId id="418" r:id="rId11"/>
    <p:sldId id="432" r:id="rId12"/>
    <p:sldId id="39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E2429-6CDE-4603-8CEE-296194CCD2CC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908E-2A1B-47FA-99F8-981439649D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0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E30AB-8515-4AEA-B788-15F4FB34578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3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CAE09-9E42-48DA-91E7-67C640070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6D7B3D0-4A9B-4E59-853E-BE3C64476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026237-C740-4FE0-AF9A-F869FB83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65DF27-F2E6-471B-B51E-0467D7874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7F211-A2F7-4F4F-915C-A8C8F8E1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050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81D91-7454-4921-A475-4262BD76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F809E6-2749-4F62-86A4-6A057718E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607E60-8A9C-40DA-8570-7CF85BCA0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E8A9CC-7E5A-4A94-B51B-BA34F4F7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96C6B-79F2-4F24-8DDD-77A1E42F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54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C075F7-13D2-471F-8B11-969F81BFC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8D298C-5BEC-4643-B2E5-98C00129B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4BDF29-B62E-47BF-BE49-52C77A99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7246-8277-4CB1-AF12-45CA6C071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E7F095-5CD3-485C-92D4-3760A4D9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32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0EA416-FE91-4927-992C-F4EAD706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3CEE9F-55E1-41D3-B1D6-947420975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D2CE4B-7A40-4CD4-A602-CCCE6460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7742A-BDBA-4E82-B237-F2F3927D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86C09F-C8F7-48BE-BF71-FACADB2C6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6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D12EB5-6ED4-4F65-8996-A01A2DB93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93FB7E-9237-42F1-AAB9-1D018F7F5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DF18C5-0D9A-4F92-AE9A-BDAC5852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38A294-73E0-4B87-A89F-B946509F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12DD64-4EDE-401C-9A4C-4FC68FE3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29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2F5F84-2049-4983-A363-0A134B27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C00A3-B53C-43DF-AD45-DA3361C4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92D2B8-FFEE-4C1A-A7E8-FF2E9EBD0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5BF9E6-C546-44E7-86E2-42F0ABB9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E4D3C5-AAE8-4001-A506-AB60B3DC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031625-D279-4B43-8B4D-383C30FC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29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7D60E-C1BD-4200-84A6-E0EE88B4A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978B5E5-59A3-4702-82AF-831342E5C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7D6BEB-2D0C-4CED-ADE4-E1C4A757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6858383-3810-4D6B-A883-86C403B1C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9BEA5AC-0C13-4D88-B3EF-A5270ECD3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D928D42-8AFE-462C-9A11-5F6BC064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052F5F-7A3F-4FCC-B796-6CBB06B5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E914867-A103-4D89-84F1-0FD78E1B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4F7510-5EBB-459A-98C4-798D5853A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55E28A2-6822-43D6-B524-31CD5BC9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02E824-5C42-4E85-8306-E7EC1BBD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F07BCD-3D97-400F-AD97-DBE4C12D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4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A9463F-D273-4AC9-BB43-342BA8AE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B58350-2383-44A3-BC04-631A51B6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632F1E-36DB-4295-97EA-BC39F8B8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5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D9FC8-2B7A-424D-BA0E-B30EA2DF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B3F3D-5BBD-4332-AFEB-B8AAF8DB4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7761F8-4BFE-4741-AFD3-5077B9FA0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6E6B2E-4291-407D-BA19-D5C2DD81A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207304-78A2-4B91-BEE0-53CFB2AC1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2A4219-AD97-4370-83B6-05193AE9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778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65541B-FF73-4A52-8ED1-AC079802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D47D7A9-DDE1-47E2-B9BB-35DB8D991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A2857A-7DAB-448E-9A91-45879E1F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4C6B13-4970-496B-9A0F-75FD50B1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E05023-FE23-4CAB-A91C-D0FAF7F7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C5BC46-EA7F-4EB6-8EDD-4237EE92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75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D005DE-EF61-4589-B782-3687B3EC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3E210-9538-43B7-A529-F971A0F3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EABCB1-004A-4B63-A5F6-1FB302AED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D961-4AA3-4CB4-8CC7-2605E77E0C38}" type="datetimeFigureOut">
              <a:rPr lang="zh-CN" altLang="en-US" smtClean="0"/>
              <a:t>2022/6/21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7EC3C3-3CC8-430B-AC01-87F358CEB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A5CF6-B04B-44BF-8E9C-6B21E8252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2E73-53F2-41EF-AA1E-5DAAB404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67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直接连接符 136"/>
          <p:cNvCxnSpPr/>
          <p:nvPr/>
        </p:nvCxnSpPr>
        <p:spPr>
          <a:xfrm>
            <a:off x="6714048" y="2659182"/>
            <a:ext cx="0" cy="133200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5970885" y="2659182"/>
            <a:ext cx="0" cy="133200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5234169" y="2659182"/>
            <a:ext cx="0" cy="133200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4501662" y="2659182"/>
            <a:ext cx="0" cy="133200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817569" y="2686071"/>
            <a:ext cx="0" cy="1332000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2373358" y="1992440"/>
            <a:ext cx="7195055" cy="697819"/>
            <a:chOff x="2447595" y="2468893"/>
            <a:chExt cx="7195055" cy="697819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2447595" y="2468893"/>
              <a:ext cx="7195055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9609791" y="2468893"/>
              <a:ext cx="6759" cy="69781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470318" y="2468893"/>
              <a:ext cx="6759" cy="697819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53965" y="2659182"/>
            <a:ext cx="10151855" cy="1364541"/>
            <a:chOff x="895266" y="3139824"/>
            <a:chExt cx="10151855" cy="1364541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895266" y="3139824"/>
              <a:ext cx="3426903" cy="1145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8095641" y="3171772"/>
              <a:ext cx="2951480" cy="635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25523" y="3140969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635345" y="3166713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414659" y="3166713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160932" y="3139824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8095444" y="3166713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>
              <a:off x="11037499" y="3172365"/>
              <a:ext cx="0" cy="1332000"/>
            </a:xfrm>
            <a:prstGeom prst="line">
              <a:avLst/>
            </a:pr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7701026" y="2123445"/>
            <a:ext cx="3584544" cy="391490"/>
            <a:chOff x="8992664" y="2544326"/>
            <a:chExt cx="1277329" cy="39149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8" name="圆角矩形 77"/>
            <p:cNvSpPr/>
            <p:nvPr/>
          </p:nvSpPr>
          <p:spPr>
            <a:xfrm>
              <a:off x="8992664" y="2544326"/>
              <a:ext cx="1277329" cy="39149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25AA2"/>
                </a:solidFill>
              </a:endParaRPr>
            </a:p>
          </p:txBody>
        </p:sp>
        <p:sp>
          <p:nvSpPr>
            <p:cNvPr id="79" name="TextBox 104"/>
            <p:cNvSpPr txBox="1"/>
            <p:nvPr/>
          </p:nvSpPr>
          <p:spPr>
            <a:xfrm>
              <a:off x="9208316" y="2639810"/>
              <a:ext cx="882601" cy="22576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zh-CN" altLang="en-US" sz="1465" dirty="0">
                  <a:solidFill>
                    <a:srgbClr val="025AA2"/>
                  </a:solidFill>
                  <a:cs typeface="宋体" panose="02010600030101010101" pitchFamily="2" charset="-122"/>
                </a:rPr>
                <a:t>微波集成电路组件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75267" y="2127867"/>
            <a:ext cx="2641628" cy="417748"/>
            <a:chOff x="1835628" y="2551753"/>
            <a:chExt cx="1310019" cy="417748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圆角矩形 80"/>
            <p:cNvSpPr/>
            <p:nvPr/>
          </p:nvSpPr>
          <p:spPr>
            <a:xfrm>
              <a:off x="1835628" y="2551753"/>
              <a:ext cx="1310019" cy="4177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25AA2"/>
                </a:solidFill>
              </a:endParaRPr>
            </a:p>
          </p:txBody>
        </p:sp>
        <p:sp>
          <p:nvSpPr>
            <p:cNvPr id="82" name="TextBox 94"/>
            <p:cNvSpPr txBox="1"/>
            <p:nvPr/>
          </p:nvSpPr>
          <p:spPr>
            <a:xfrm>
              <a:off x="1902648" y="2660366"/>
              <a:ext cx="1135704" cy="22576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zh-CN" altLang="en-US" sz="1465" dirty="0">
                  <a:solidFill>
                    <a:srgbClr val="025AA2"/>
                  </a:solidFill>
                  <a:cs typeface="宋体" panose="02010600030101010101" pitchFamily="2" charset="-122"/>
                </a:rPr>
                <a:t>微波单功能器件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63777" y="2771172"/>
            <a:ext cx="10544635" cy="3318399"/>
            <a:chOff x="719403" y="3342511"/>
            <a:chExt cx="10544635" cy="3318399"/>
          </a:xfrm>
          <a:solidFill>
            <a:srgbClr val="5F5F5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4" name="组合 83"/>
            <p:cNvGrpSpPr/>
            <p:nvPr/>
          </p:nvGrpSpPr>
          <p:grpSpPr>
            <a:xfrm>
              <a:off x="719403" y="3347690"/>
              <a:ext cx="417600" cy="3303607"/>
              <a:chOff x="719403" y="3347690"/>
              <a:chExt cx="417600" cy="3303607"/>
            </a:xfrm>
            <a:grpFill/>
          </p:grpSpPr>
          <p:sp>
            <p:nvSpPr>
              <p:cNvPr id="112" name="圆角矩形 111"/>
              <p:cNvSpPr/>
              <p:nvPr/>
            </p:nvSpPr>
            <p:spPr>
              <a:xfrm>
                <a:off x="719403" y="3347690"/>
                <a:ext cx="417600" cy="330360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3" name="TextBox 109"/>
              <p:cNvSpPr txBox="1"/>
              <p:nvPr/>
            </p:nvSpPr>
            <p:spPr>
              <a:xfrm>
                <a:off x="769118" y="4509145"/>
                <a:ext cx="318169" cy="677301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低噪放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1467219" y="3346680"/>
              <a:ext cx="417600" cy="3298427"/>
              <a:chOff x="1467219" y="3346680"/>
              <a:chExt cx="417600" cy="3298427"/>
            </a:xfrm>
            <a:grpFill/>
          </p:grpSpPr>
          <p:sp>
            <p:nvSpPr>
              <p:cNvPr id="110" name="圆角矩形 109"/>
              <p:cNvSpPr/>
              <p:nvPr/>
            </p:nvSpPr>
            <p:spPr>
              <a:xfrm>
                <a:off x="1467219" y="3346680"/>
                <a:ext cx="417600" cy="329842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" name="TextBox 114"/>
              <p:cNvSpPr txBox="1"/>
              <p:nvPr/>
            </p:nvSpPr>
            <p:spPr>
              <a:xfrm>
                <a:off x="1508820" y="4605680"/>
                <a:ext cx="318169" cy="451534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开关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2205104" y="3347690"/>
              <a:ext cx="417600" cy="3298426"/>
              <a:chOff x="2205104" y="3347690"/>
              <a:chExt cx="417600" cy="3298426"/>
            </a:xfrm>
            <a:grpFill/>
          </p:grpSpPr>
          <p:sp>
            <p:nvSpPr>
              <p:cNvPr id="108" name="圆角矩形 107"/>
              <p:cNvSpPr/>
              <p:nvPr/>
            </p:nvSpPr>
            <p:spPr>
              <a:xfrm>
                <a:off x="2205104" y="3347690"/>
                <a:ext cx="417600" cy="329842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TextBox 119"/>
              <p:cNvSpPr txBox="1"/>
              <p:nvPr/>
            </p:nvSpPr>
            <p:spPr>
              <a:xfrm>
                <a:off x="2254819" y="4348272"/>
                <a:ext cx="318169" cy="112883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数控衰减器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2962171" y="3343680"/>
              <a:ext cx="417600" cy="3303607"/>
              <a:chOff x="2962171" y="3343680"/>
              <a:chExt cx="417600" cy="3303607"/>
            </a:xfrm>
            <a:grpFill/>
          </p:grpSpPr>
          <p:sp>
            <p:nvSpPr>
              <p:cNvPr id="106" name="圆角矩形 105"/>
              <p:cNvSpPr/>
              <p:nvPr/>
            </p:nvSpPr>
            <p:spPr>
              <a:xfrm>
                <a:off x="2962171" y="3343680"/>
                <a:ext cx="417600" cy="330360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TextBox 124"/>
              <p:cNvSpPr txBox="1"/>
              <p:nvPr/>
            </p:nvSpPr>
            <p:spPr>
              <a:xfrm>
                <a:off x="3011886" y="4505135"/>
                <a:ext cx="318169" cy="677301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移相器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3671470" y="3355300"/>
              <a:ext cx="393600" cy="3305610"/>
              <a:chOff x="3671470" y="3355300"/>
              <a:chExt cx="393600" cy="3305610"/>
            </a:xfrm>
            <a:grpFill/>
          </p:grpSpPr>
          <p:sp>
            <p:nvSpPr>
              <p:cNvPr id="104" name="圆角矩形 103"/>
              <p:cNvSpPr/>
              <p:nvPr/>
            </p:nvSpPr>
            <p:spPr>
              <a:xfrm>
                <a:off x="3671470" y="3355300"/>
                <a:ext cx="393600" cy="330561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5" name="TextBox 129"/>
              <p:cNvSpPr txBox="1"/>
              <p:nvPr/>
            </p:nvSpPr>
            <p:spPr>
              <a:xfrm>
                <a:off x="3708689" y="4494978"/>
                <a:ext cx="318169" cy="677301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限幅器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4344193" y="3342511"/>
              <a:ext cx="417600" cy="3303605"/>
              <a:chOff x="4344193" y="3342511"/>
              <a:chExt cx="417600" cy="3303605"/>
            </a:xfrm>
            <a:grpFill/>
          </p:grpSpPr>
          <p:sp>
            <p:nvSpPr>
              <p:cNvPr id="102" name="圆角矩形 101"/>
              <p:cNvSpPr/>
              <p:nvPr/>
            </p:nvSpPr>
            <p:spPr>
              <a:xfrm>
                <a:off x="4344193" y="3342511"/>
                <a:ext cx="417600" cy="330360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3" name="TextBox 134"/>
              <p:cNvSpPr txBox="1"/>
              <p:nvPr/>
            </p:nvSpPr>
            <p:spPr>
              <a:xfrm>
                <a:off x="4393908" y="4469576"/>
                <a:ext cx="318169" cy="677301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功分器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90" name="组合 89"/>
            <p:cNvGrpSpPr/>
            <p:nvPr/>
          </p:nvGrpSpPr>
          <p:grpSpPr>
            <a:xfrm>
              <a:off x="5075700" y="3347690"/>
              <a:ext cx="417600" cy="3299597"/>
              <a:chOff x="5075700" y="3347690"/>
              <a:chExt cx="417600" cy="3299597"/>
            </a:xfrm>
            <a:grpFill/>
          </p:grpSpPr>
          <p:sp>
            <p:nvSpPr>
              <p:cNvPr id="100" name="圆角矩形 99"/>
              <p:cNvSpPr/>
              <p:nvPr/>
            </p:nvSpPr>
            <p:spPr>
              <a:xfrm>
                <a:off x="5075700" y="3347690"/>
                <a:ext cx="417600" cy="329959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1" name="TextBox 139"/>
              <p:cNvSpPr txBox="1"/>
              <p:nvPr/>
            </p:nvSpPr>
            <p:spPr>
              <a:xfrm>
                <a:off x="5125415" y="4280540"/>
                <a:ext cx="318169" cy="1353820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70" b="0" dirty="0">
                    <a:cs typeface="宋体" panose="02010600030101010101" pitchFamily="2" charset="-122"/>
                  </a:rPr>
                  <a:t>梳状谱发生器</a:t>
                </a:r>
              </a:p>
            </p:txBody>
          </p:sp>
        </p:grpSp>
        <p:grpSp>
          <p:nvGrpSpPr>
            <p:cNvPr id="91" name="组合 90"/>
            <p:cNvGrpSpPr/>
            <p:nvPr/>
          </p:nvGrpSpPr>
          <p:grpSpPr>
            <a:xfrm>
              <a:off x="5814275" y="3343680"/>
              <a:ext cx="417600" cy="3303607"/>
              <a:chOff x="5814275" y="3343680"/>
              <a:chExt cx="417600" cy="3303607"/>
            </a:xfrm>
            <a:grpFill/>
          </p:grpSpPr>
          <p:sp>
            <p:nvSpPr>
              <p:cNvPr id="98" name="圆角矩形 97"/>
              <p:cNvSpPr/>
              <p:nvPr/>
            </p:nvSpPr>
            <p:spPr>
              <a:xfrm>
                <a:off x="5814275" y="3343680"/>
                <a:ext cx="417600" cy="330360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9" name="TextBox 144"/>
              <p:cNvSpPr txBox="1"/>
              <p:nvPr/>
            </p:nvSpPr>
            <p:spPr>
              <a:xfrm>
                <a:off x="5863990" y="4505135"/>
                <a:ext cx="318169" cy="677301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检波器</a:t>
                </a:r>
                <a:endParaRPr lang="zh-CN" altLang="zh-CN" sz="2400" b="0" dirty="0"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6558993" y="3345687"/>
              <a:ext cx="417600" cy="3305610"/>
              <a:chOff x="6558993" y="3345687"/>
              <a:chExt cx="417600" cy="3305610"/>
            </a:xfrm>
            <a:grpFill/>
          </p:grpSpPr>
          <p:sp>
            <p:nvSpPr>
              <p:cNvPr id="96" name="圆角矩形 95"/>
              <p:cNvSpPr/>
              <p:nvPr/>
            </p:nvSpPr>
            <p:spPr>
              <a:xfrm>
                <a:off x="6558993" y="3345687"/>
                <a:ext cx="417600" cy="330561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7" name="TextBox 149"/>
              <p:cNvSpPr txBox="1"/>
              <p:nvPr/>
            </p:nvSpPr>
            <p:spPr>
              <a:xfrm>
                <a:off x="6608708" y="4475841"/>
                <a:ext cx="318169" cy="678647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70" b="0" dirty="0">
                    <a:cs typeface="宋体" panose="02010600030101010101" pitchFamily="2" charset="-122"/>
                  </a:rPr>
                  <a:t>滤波器</a:t>
                </a:r>
              </a:p>
            </p:txBody>
          </p:sp>
        </p:grpSp>
        <p:grpSp>
          <p:nvGrpSpPr>
            <p:cNvPr id="93" name="组合 92"/>
            <p:cNvGrpSpPr/>
            <p:nvPr/>
          </p:nvGrpSpPr>
          <p:grpSpPr>
            <a:xfrm>
              <a:off x="10846208" y="3370550"/>
              <a:ext cx="417830" cy="3282950"/>
              <a:chOff x="10846208" y="3370550"/>
              <a:chExt cx="417830" cy="3282950"/>
            </a:xfrm>
            <a:grpFill/>
          </p:grpSpPr>
          <p:sp>
            <p:nvSpPr>
              <p:cNvPr id="94" name="圆角矩形 93"/>
              <p:cNvSpPr/>
              <p:nvPr/>
            </p:nvSpPr>
            <p:spPr>
              <a:xfrm>
                <a:off x="10846208" y="3370550"/>
                <a:ext cx="417830" cy="328295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TextBox 154"/>
              <p:cNvSpPr txBox="1"/>
              <p:nvPr/>
            </p:nvSpPr>
            <p:spPr>
              <a:xfrm>
                <a:off x="10895925" y="3763611"/>
                <a:ext cx="318169" cy="2482215"/>
              </a:xfrm>
              <a:prstGeom prst="rect">
                <a:avLst/>
              </a:prstGeom>
              <a:grpFill/>
            </p:spPr>
            <p:txBody>
              <a:bodyPr vert="horz" wrap="square" lIns="0" tIns="0" rIns="0" bIns="0" rtlCol="0">
                <a:spAutoFit/>
              </a:bodyPr>
              <a:lstStyle>
                <a:defPPr>
                  <a:defRPr lang="zh-CN"/>
                </a:defPPr>
                <a:lvl1pPr algn="ctr">
                  <a:defRPr sz="1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lvl="0"/>
                <a:r>
                  <a:rPr lang="zh-CN" altLang="en-US" sz="1465" b="0" dirty="0">
                    <a:cs typeface="宋体" panose="02010600030101010101" pitchFamily="2" charset="-122"/>
                  </a:rPr>
                  <a:t>各类超宽带上下变频组件</a:t>
                </a: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5356568" y="1467482"/>
            <a:ext cx="1310019" cy="417748"/>
            <a:chOff x="5430805" y="1943935"/>
            <a:chExt cx="1310019" cy="417748"/>
          </a:xfrm>
          <a:solidFill>
            <a:srgbClr val="025AA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圆角矩形 117"/>
            <p:cNvSpPr/>
            <p:nvPr/>
          </p:nvSpPr>
          <p:spPr>
            <a:xfrm>
              <a:off x="5430805" y="1943935"/>
              <a:ext cx="1310019" cy="41774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89"/>
            <p:cNvSpPr txBox="1"/>
            <p:nvPr/>
          </p:nvSpPr>
          <p:spPr>
            <a:xfrm>
              <a:off x="5716683" y="2052548"/>
              <a:ext cx="760903" cy="225767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lvl="0"/>
              <a:r>
                <a:rPr lang="zh-CN" altLang="en-US" sz="1465" dirty="0">
                  <a:cs typeface="宋体" panose="02010600030101010101" pitchFamily="2" charset="-122"/>
                </a:rPr>
                <a:t>主要分类</a:t>
              </a:r>
              <a:endParaRPr lang="zh-CN" altLang="zh-CN" sz="1465" dirty="0">
                <a:cs typeface="宋体" panose="02010600030101010101" pitchFamily="2" charset="-122"/>
              </a:endParaRPr>
            </a:p>
          </p:txBody>
        </p:sp>
      </p:grpSp>
      <p:sp>
        <p:nvSpPr>
          <p:cNvPr id="124" name="平行四边形 123"/>
          <p:cNvSpPr/>
          <p:nvPr/>
        </p:nvSpPr>
        <p:spPr>
          <a:xfrm>
            <a:off x="2106526" y="433755"/>
            <a:ext cx="7655169" cy="867507"/>
          </a:xfrm>
          <a:prstGeom prst="parallelogram">
            <a:avLst/>
          </a:prstGeom>
          <a:solidFill>
            <a:srgbClr val="025AA2"/>
          </a:solidFill>
          <a:ln>
            <a:noFill/>
          </a:ln>
          <a:effectLst>
            <a:outerShdw blurRad="152400" dist="152400" dir="810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文本框 1"/>
          <p:cNvSpPr>
            <a:spLocks noChangeArrowheads="1"/>
          </p:cNvSpPr>
          <p:nvPr/>
        </p:nvSpPr>
        <p:spPr bwMode="auto">
          <a:xfrm>
            <a:off x="4401433" y="585957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国产定制产品介绍</a:t>
            </a:r>
          </a:p>
        </p:txBody>
      </p:sp>
      <p:cxnSp>
        <p:nvCxnSpPr>
          <p:cNvPr id="138" name="直接连接符 137"/>
          <p:cNvCxnSpPr/>
          <p:nvPr/>
        </p:nvCxnSpPr>
        <p:spPr>
          <a:xfrm flipV="1">
            <a:off x="4309445" y="2645939"/>
            <a:ext cx="2404603" cy="13243"/>
          </a:xfrm>
          <a:prstGeom prst="line">
            <a:avLst/>
          </a:prstGeom>
          <a:ln w="12700">
            <a:solidFill>
              <a:srgbClr val="26262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圆角矩形 93"/>
          <p:cNvSpPr/>
          <p:nvPr/>
        </p:nvSpPr>
        <p:spPr>
          <a:xfrm>
            <a:off x="7843327" y="2785236"/>
            <a:ext cx="417600" cy="3272017"/>
          </a:xfrm>
          <a:prstGeom prst="round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0" name="TextBox 154"/>
          <p:cNvSpPr txBox="1"/>
          <p:nvPr/>
        </p:nvSpPr>
        <p:spPr>
          <a:xfrm>
            <a:off x="7893042" y="3937810"/>
            <a:ext cx="318169" cy="677301"/>
          </a:xfrm>
          <a:prstGeom prst="rect">
            <a:avLst/>
          </a:prstGeom>
          <a:solidFill>
            <a:srgbClr val="5F5F5F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1465" b="0" dirty="0">
                <a:cs typeface="宋体" panose="02010600030101010101" pitchFamily="2" charset="-122"/>
              </a:rPr>
              <a:t>频率源</a:t>
            </a:r>
            <a:endParaRPr lang="zh-CN" altLang="zh-CN" sz="2400" b="0" dirty="0">
              <a:cs typeface="宋体" panose="02010600030101010101" pitchFamily="2" charset="-122"/>
            </a:endParaRPr>
          </a:p>
        </p:txBody>
      </p:sp>
      <p:sp>
        <p:nvSpPr>
          <p:cNvPr id="2" name="圆角矩形 93"/>
          <p:cNvSpPr/>
          <p:nvPr/>
        </p:nvSpPr>
        <p:spPr>
          <a:xfrm>
            <a:off x="9345541" y="2790316"/>
            <a:ext cx="417600" cy="3272017"/>
          </a:xfrm>
          <a:prstGeom prst="roundRect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7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各类前端组件</a:t>
            </a:r>
          </a:p>
        </p:txBody>
      </p:sp>
    </p:spTree>
    <p:extLst>
      <p:ext uri="{BB962C8B-B14F-4D97-AF65-F5344CB8AC3E}">
        <p14:creationId xmlns:p14="http://schemas.microsoft.com/office/powerpoint/2010/main" val="3356873150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30" grpId="0"/>
          <p:bldP spid="139" grpId="0" animBg="1"/>
          <p:bldP spid="140" grpId="0" animBg="1"/>
          <p:bldP spid="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4" grpId="0" animBg="1"/>
          <p:bldP spid="130" grpId="0"/>
          <p:bldP spid="139" grpId="0" animBg="1"/>
          <p:bldP spid="140" grpId="0" animBg="1"/>
          <p:bldP spid="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2" t="35989" r="26413" b="34442"/>
          <a:stretch>
            <a:fillRect/>
          </a:stretch>
        </p:blipFill>
        <p:spPr>
          <a:xfrm>
            <a:off x="7726680" y="2022611"/>
            <a:ext cx="3385185" cy="1588135"/>
          </a:xfrm>
          <a:prstGeom prst="ellipse">
            <a:avLst/>
          </a:prstGeom>
          <a:effectLst>
            <a:reflection blurRad="6350" stA="52000" endA="300" endPos="35000" dir="5400000" sy="-100000" algn="bl" rotWithShape="0"/>
            <a:softEdge rad="139700"/>
          </a:effectLst>
        </p:spPr>
      </p:pic>
      <p:sp>
        <p:nvSpPr>
          <p:cNvPr id="15" name="TextBox 14"/>
          <p:cNvSpPr txBox="1"/>
          <p:nvPr/>
        </p:nvSpPr>
        <p:spPr>
          <a:xfrm>
            <a:off x="970038" y="728004"/>
            <a:ext cx="5257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多功能系列产品之</a:t>
            </a:r>
            <a:r>
              <a:rPr lang="en-US" altLang="zh-CN" dirty="0"/>
              <a:t>---</a:t>
            </a:r>
            <a:r>
              <a:rPr lang="zh-CN" altLang="en-US" dirty="0"/>
              <a:t>小型化设计产品</a:t>
            </a:r>
          </a:p>
          <a:p>
            <a:r>
              <a:rPr lang="en-US" altLang="zh-CN" dirty="0"/>
              <a:t>            </a:t>
            </a:r>
            <a:endParaRPr lang="zh-CN" altLang="en-US" dirty="0"/>
          </a:p>
        </p:txBody>
      </p:sp>
      <p:sp>
        <p:nvSpPr>
          <p:cNvPr id="17" name="文本框 33"/>
          <p:cNvSpPr txBox="1">
            <a:spLocks noChangeArrowheads="1"/>
          </p:cNvSpPr>
          <p:nvPr/>
        </p:nvSpPr>
        <p:spPr bwMode="auto">
          <a:xfrm>
            <a:off x="1901904" y="1199196"/>
            <a:ext cx="525726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小型化宽带变频组件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9" name="组合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1312928"/>
              </p:ext>
            </p:extLst>
          </p:nvPr>
        </p:nvGraphicFramePr>
        <p:xfrm>
          <a:off x="556358" y="1594858"/>
          <a:ext cx="6560879" cy="4410354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953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0.38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4GHz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1.3GHz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30±2dB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噪声系数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-25dBm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55dBm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谐波抑制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幅度一致性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±1dB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通道隔离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尺寸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75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6mm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（包含数字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FPGA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通道变频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采用多层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LTCC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基板，实现了超宽带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0.38-4G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下变频至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0.7-1.3G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功能。同时组件内置两个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8.8mm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的小型化频综。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795385" y="4377826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局部放大图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2911397" y="1666172"/>
            <a:ext cx="525726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毫米波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7" t="27775" r="30308" b="37807"/>
          <a:stretch>
            <a:fillRect/>
          </a:stretch>
        </p:blipFill>
        <p:spPr>
          <a:xfrm>
            <a:off x="7790325" y="2149979"/>
            <a:ext cx="3292475" cy="2263775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  <a:softEdge rad="203200"/>
          </a:effectLst>
        </p:spPr>
      </p:pic>
      <p:sp>
        <p:nvSpPr>
          <p:cNvPr id="10" name="TextBox 14"/>
          <p:cNvSpPr txBox="1"/>
          <p:nvPr/>
        </p:nvSpPr>
        <p:spPr>
          <a:xfrm>
            <a:off x="1157003" y="1074520"/>
            <a:ext cx="4960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多功能系列产品之</a:t>
            </a:r>
            <a:r>
              <a:rPr lang="en-US" altLang="zh-CN" dirty="0"/>
              <a:t>---</a:t>
            </a:r>
            <a:r>
              <a:rPr lang="zh-CN" altLang="en-US" dirty="0"/>
              <a:t>小型化设计产品</a:t>
            </a:r>
          </a:p>
          <a:p>
            <a:r>
              <a:rPr lang="en-US" altLang="zh-CN" dirty="0"/>
              <a:t>            </a:t>
            </a:r>
            <a:endParaRPr lang="zh-CN" altLang="en-US" dirty="0"/>
          </a:p>
        </p:txBody>
      </p:sp>
      <p:graphicFrame>
        <p:nvGraphicFramePr>
          <p:cNvPr id="19" name="组合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7721125"/>
              </p:ext>
            </p:extLst>
          </p:nvPr>
        </p:nvGraphicFramePr>
        <p:xfrm>
          <a:off x="938408" y="2215381"/>
          <a:ext cx="5891775" cy="3541674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75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40GHz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单通道增益（发射）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10dB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单通道增益（接收）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噪声系数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（发射）</a:t>
                      </a:r>
                      <a:endParaRPr kumimoji="0" lang="en-US" altLang="zh-CN" sz="1300" u="none" strike="noStrike" kern="1200" cap="none" normalizeH="0" baseline="-2500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幅度一致性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±1dB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幅度一致性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±10°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尺寸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65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5.4mm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LTCC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多层基板，毫米波的收发功能。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879985" y="5359904"/>
            <a:ext cx="1325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俯瞰放大图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13717" y="998886"/>
            <a:ext cx="25854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400" dirty="0"/>
              <a:t>模块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54518" y="2103391"/>
            <a:ext cx="5703881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在原有方案的基础之上，我们同时也在开发更加小型化的变频通道，采用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LTCC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HTCC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或高密度板，分别进行前端、变频、中频的设计。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、目前双通道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变频的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LTCC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板已经完成测试，指标基本满足预期，外形为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38*18*</a:t>
            </a:r>
            <a:r>
              <a:rPr lang="en-US" altLang="zh-CN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5.6mm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、前端部分芯片均已选型完毕，正在进行版图的设计；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、中频部分方案已确定，待进行版图设计。</a:t>
            </a:r>
          </a:p>
        </p:txBody>
      </p:sp>
      <p:pic>
        <p:nvPicPr>
          <p:cNvPr id="2" name="图片 1" descr="940444ffa3d06c1b71145e34570b32e"/>
          <p:cNvPicPr>
            <a:picLocks noChangeAspect="1"/>
          </p:cNvPicPr>
          <p:nvPr/>
        </p:nvPicPr>
        <p:blipFill>
          <a:blip r:embed="rId2"/>
          <a:srcRect l="11398" t="24709" r="4540" b="17680"/>
          <a:stretch>
            <a:fillRect/>
          </a:stretch>
        </p:blipFill>
        <p:spPr>
          <a:xfrm>
            <a:off x="8057515" y="4332539"/>
            <a:ext cx="2891155" cy="11550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文本框 2"/>
          <p:cNvSpPr txBox="1"/>
          <p:nvPr/>
        </p:nvSpPr>
        <p:spPr>
          <a:xfrm>
            <a:off x="8700135" y="5636194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变频模块内部图</a:t>
            </a:r>
            <a:endParaRPr lang="zh-CN" altLang="en-US"/>
          </a:p>
        </p:txBody>
      </p:sp>
      <p:pic>
        <p:nvPicPr>
          <p:cNvPr id="4" name="图片 3" descr="417da10b68037f9c0d098ecb7ade5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15" y="1116899"/>
            <a:ext cx="3808730" cy="2550160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5" name="文本框 4"/>
          <p:cNvSpPr txBox="1"/>
          <p:nvPr/>
        </p:nvSpPr>
        <p:spPr>
          <a:xfrm>
            <a:off x="8611870" y="3815649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变频模块测试架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844" y="1631032"/>
            <a:ext cx="287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单功能器件系列产品</a:t>
            </a:r>
          </a:p>
        </p:txBody>
      </p:sp>
      <p:sp>
        <p:nvSpPr>
          <p:cNvPr id="4" name="文本框 33"/>
          <p:cNvSpPr txBox="1">
            <a:spLocks noChangeArrowheads="1"/>
          </p:cNvSpPr>
          <p:nvPr/>
        </p:nvSpPr>
        <p:spPr bwMode="auto">
          <a:xfrm>
            <a:off x="1478770" y="2265324"/>
            <a:ext cx="2788430" cy="3190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LNA</a:t>
            </a: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数控衰减器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移相器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限幅器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功分器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梳状谱发生器</a:t>
            </a: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检波器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ts val="2300"/>
              </a:lnSpc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滤波器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组合 3"/>
          <p:cNvGraphicFramePr/>
          <p:nvPr/>
        </p:nvGraphicFramePr>
        <p:xfrm>
          <a:off x="5670610" y="2132254"/>
          <a:ext cx="4612642" cy="3326178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952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9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DC-50GHz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接插方式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SMP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SSMP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SMA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SSMA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2.92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kumimoji="0" lang="en-US" altLang="zh-CN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BGA</a:t>
                      </a: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控制方式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并口、串口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封装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常规盒体、各类管壳、</a:t>
                      </a: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SIP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其它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主要为客户定制型产品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044" y="959853"/>
            <a:ext cx="258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单功能器件系列产品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940976" y="4076558"/>
            <a:ext cx="5063584" cy="1599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同时各类频段的放大器也都接受定制，目前做过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6-</a:t>
            </a:r>
            <a:r>
              <a:rPr lang="en-US" altLang="zh-CN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40GHz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超宽带放大器，平坦度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±2.5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至±</a:t>
            </a:r>
            <a:r>
              <a:rPr lang="en-US" altLang="zh-CN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3dB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各类单功能模块的</a:t>
            </a:r>
            <a:r>
              <a:rPr lang="en-US" altLang="zh-CN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BGA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焊接版本也在研发中，预计年底可接受定制。其优势主要有以下几点：集成度相较混压多层更高，密封性更强，再结合陶瓷自身的低吸水率，使得各类砷化镓芯片拥有更好工作环境，有效的提高其长期可靠性。同时体积只有常规的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3" name="内容占位符 2"/>
          <p:cNvSpPr txBox="1"/>
          <p:nvPr/>
        </p:nvSpPr>
        <p:spPr bwMode="auto">
          <a:xfrm>
            <a:off x="1945200" y="1508284"/>
            <a:ext cx="3297237" cy="442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7930">
              <a:spcBef>
                <a:spcPct val="20000"/>
              </a:spcBef>
              <a:buSzPct val="70000"/>
            </a:pP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30MHz-2GHz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单刀双掷开关</a:t>
            </a:r>
          </a:p>
        </p:txBody>
      </p:sp>
      <p:graphicFrame>
        <p:nvGraphicFramePr>
          <p:cNvPr id="18" name="组合 3"/>
          <p:cNvGraphicFramePr/>
          <p:nvPr>
            <p:extLst>
              <p:ext uri="{D42A27DB-BD31-4B8C-83A1-F6EECF244321}">
                <p14:modId xmlns:p14="http://schemas.microsoft.com/office/powerpoint/2010/main" val="1333796261"/>
              </p:ext>
            </p:extLst>
          </p:nvPr>
        </p:nvGraphicFramePr>
        <p:xfrm>
          <a:off x="1537609" y="2042735"/>
          <a:ext cx="3833723" cy="1748993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791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3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30MHz-2GHz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插损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5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隔离度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70dB/80dB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两个版本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图片 1" descr="5696cbeea84b731454d386b6fae5b8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225" y="1508059"/>
            <a:ext cx="2750185" cy="1854835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pic>
        <p:nvPicPr>
          <p:cNvPr id="3" name="图片 2" descr="4a0c352aae7792fc59b745c655606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10" y="1508059"/>
            <a:ext cx="2964815" cy="1868805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0"/>
          </a:effectLst>
        </p:spPr>
      </p:pic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9993630" y="4530024"/>
            <a:ext cx="6032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背面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171690" y="4530024"/>
            <a:ext cx="6032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内容占位符 2"/>
          <p:cNvSpPr txBox="1"/>
          <p:nvPr/>
        </p:nvSpPr>
        <p:spPr bwMode="auto">
          <a:xfrm>
            <a:off x="1473114" y="2506731"/>
            <a:ext cx="3933613" cy="64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7930">
              <a:spcBef>
                <a:spcPct val="20000"/>
              </a:spcBef>
              <a:buSzPct val="70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0.38-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六路开关放大模块</a:t>
            </a:r>
          </a:p>
          <a:p>
            <a:pPr defTabSz="1217930">
              <a:spcBef>
                <a:spcPct val="20000"/>
              </a:spcBef>
              <a:buSzPct val="70000"/>
            </a:pPr>
            <a:endParaRPr lang="zh-CN" altLang="en-US" b="1" dirty="0" err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4"/>
          <p:cNvSpPr txBox="1"/>
          <p:nvPr/>
        </p:nvSpPr>
        <p:spPr>
          <a:xfrm>
            <a:off x="1064281" y="1560077"/>
            <a:ext cx="5106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多功能系列产品之</a:t>
            </a:r>
            <a:r>
              <a:rPr lang="en-US" altLang="zh-CN" dirty="0"/>
              <a:t>---</a:t>
            </a:r>
            <a:r>
              <a:rPr lang="zh-CN" altLang="en-US" dirty="0"/>
              <a:t>小型化设计产品</a:t>
            </a:r>
            <a:r>
              <a:rPr lang="en-US" altLang="zh-CN" dirty="0"/>
              <a:t>           </a:t>
            </a:r>
            <a:endParaRPr lang="zh-CN" altLang="en-US" dirty="0"/>
          </a:p>
        </p:txBody>
      </p:sp>
      <p:graphicFrame>
        <p:nvGraphicFramePr>
          <p:cNvPr id="20" name="组合 3"/>
          <p:cNvGraphicFramePr/>
          <p:nvPr>
            <p:custDataLst>
              <p:tags r:id="rId1"/>
            </p:custDataLst>
          </p:nvPr>
        </p:nvGraphicFramePr>
        <p:xfrm>
          <a:off x="1064273" y="3069791"/>
          <a:ext cx="4332236" cy="2225040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29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～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18GHz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增益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10±1.5dB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隔离度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采用混压多层方式实现全芯片化，极大的减小了产品体积，提高了产品可靠性，适用于多种结构紧凑的场合；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图片 1" descr="94dbcdc24bedfc794d171bcdfd0b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280" y="2188845"/>
            <a:ext cx="2752090" cy="3604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图片 2" descr="03056571c4e180fb9ecba8b3518ff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325" y="2188845"/>
            <a:ext cx="2687955" cy="35941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9688830" y="6062980"/>
            <a:ext cx="6032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背面</a:t>
            </a: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7095490" y="6062980"/>
            <a:ext cx="603250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53044" y="686475"/>
            <a:ext cx="2585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935990" y="5021821"/>
            <a:ext cx="10582275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400" b="1" dirty="0">
              <a:solidFill>
                <a:srgbClr val="025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特点：该产品运用高集成度的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GaAs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开关滤波器组芯片实现了前端模块小型化，运用了混压多层板的方式实现了前端的轻量化。同时将多层板频率成功拓展到超宽带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0.38-</a:t>
            </a:r>
            <a:r>
              <a:rPr lang="en-US" altLang="zh-CN" sz="1400" b="1" dirty="0" err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3" name="内容占位符 2"/>
          <p:cNvSpPr txBox="1"/>
          <p:nvPr/>
        </p:nvSpPr>
        <p:spPr bwMode="auto">
          <a:xfrm>
            <a:off x="913200" y="1150964"/>
            <a:ext cx="4214555" cy="64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7930">
              <a:spcBef>
                <a:spcPct val="20000"/>
              </a:spcBef>
              <a:buSzPct val="70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0.38-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双通道前端组件（部件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15" name="组合 3"/>
          <p:cNvGraphicFramePr/>
          <p:nvPr>
            <p:extLst>
              <p:ext uri="{D42A27DB-BD31-4B8C-83A1-F6EECF244321}">
                <p14:modId xmlns:p14="http://schemas.microsoft.com/office/powerpoint/2010/main" val="1185969160"/>
              </p:ext>
            </p:extLst>
          </p:nvPr>
        </p:nvGraphicFramePr>
        <p:xfrm>
          <a:off x="925149" y="1613574"/>
          <a:ext cx="6139098" cy="3489960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87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0.38-18GHz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20±1.5dB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3.8dB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0.38-2G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6dB   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2-6G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6dB   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两通道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采用混压多层方式实现，其中开关滤波器组采用我们定制芯片，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0.38-2G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芯片包含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段滤波器，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2-6G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芯片各包含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段滤波器，实现了常规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宽带接收通道前端的预选以及部分变频（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0.38-2G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变频至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），并包含数控、干扰频率抑制等功能。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图片 1" descr="7d7c5272dcd90a40db98c372e0002f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35" y="2782176"/>
            <a:ext cx="3858260" cy="1600835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8541385" y="4722736"/>
            <a:ext cx="246824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400" b="1" dirty="0">
              <a:solidFill>
                <a:srgbClr val="025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双通道前端实物局部放大图</a:t>
            </a:r>
          </a:p>
        </p:txBody>
      </p:sp>
      <p:pic>
        <p:nvPicPr>
          <p:cNvPr id="5" name="p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0895" y="1000366"/>
            <a:ext cx="4854575" cy="1326515"/>
          </a:xfrm>
          <a:prstGeom prst="rect">
            <a:avLst/>
          </a:prstGeom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622030" y="2326881"/>
            <a:ext cx="225615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双通道前端局部原理框图</a:t>
            </a:r>
            <a:endParaRPr lang="en-US" altLang="zh-CN" sz="1400" b="1" dirty="0">
              <a:solidFill>
                <a:srgbClr val="025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3887" y="832956"/>
            <a:ext cx="2585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808734" y="4964491"/>
            <a:ext cx="1094355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特点：成功解决了多层板中四通道毫米波变频本振功分问题，节约了接口，减小了产品体积，可以完美匹配我们的前端模块。在盒体的空余部分，还配置了串口数字板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并口译码板可根据客户不同需求进行选择。</a:t>
            </a:r>
          </a:p>
        </p:txBody>
      </p:sp>
      <p:sp>
        <p:nvSpPr>
          <p:cNvPr id="23" name="内容占位符 2"/>
          <p:cNvSpPr txBox="1"/>
          <p:nvPr/>
        </p:nvSpPr>
        <p:spPr bwMode="auto">
          <a:xfrm>
            <a:off x="951393" y="1584856"/>
            <a:ext cx="3933613" cy="647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7930">
              <a:spcBef>
                <a:spcPct val="20000"/>
              </a:spcBef>
              <a:buSzPct val="70000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四通道下变频组件（部件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graphicFrame>
        <p:nvGraphicFramePr>
          <p:cNvPr id="13" name="组合 3"/>
          <p:cNvGraphicFramePr/>
          <p:nvPr>
            <p:extLst>
              <p:ext uri="{D42A27DB-BD31-4B8C-83A1-F6EECF244321}">
                <p14:modId xmlns:p14="http://schemas.microsoft.com/office/powerpoint/2010/main" val="310389820"/>
              </p:ext>
            </p:extLst>
          </p:nvPr>
        </p:nvGraphicFramePr>
        <p:xfrm>
          <a:off x="838714" y="2241909"/>
          <a:ext cx="6056758" cy="2672994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84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2-18GHz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20±1.5dB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输出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四通道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采用混压多层方式，实现了常规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下变频至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功能，并具备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200MHz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500MHz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带宽选择。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" name="图片 1" descr="8215ca2edebde1b0664c15f0f81a40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40" y="3188911"/>
            <a:ext cx="3649345" cy="1422400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127000"/>
          </a:effectLst>
        </p:spPr>
      </p:pic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8576945" y="5004376"/>
            <a:ext cx="204406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四通道下变局部放大图</a:t>
            </a:r>
          </a:p>
        </p:txBody>
      </p:sp>
      <p:pic>
        <p:nvPicPr>
          <p:cNvPr id="5" name="pi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1285" y="898466"/>
            <a:ext cx="3508375" cy="1979930"/>
          </a:xfrm>
          <a:prstGeom prst="rect">
            <a:avLst/>
          </a:prstGeom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8649335" y="2886651"/>
            <a:ext cx="2044065" cy="306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四通道下变原理框图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3320" y="715103"/>
            <a:ext cx="73348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</a:t>
            </a:r>
            <a:r>
              <a:rPr lang="en-US" altLang="zh-CN" dirty="0"/>
              <a:t>---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0.38-</a:t>
            </a:r>
            <a:r>
              <a:rPr lang="en-US" altLang="zh-CN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18GHz</a:t>
            </a:r>
            <a:r>
              <a:rPr lang="zh-CN" altLang="en-US" dirty="0" err="1">
                <a:solidFill>
                  <a:schemeClr val="accent1">
                    <a:lumMod val="75000"/>
                  </a:schemeClr>
                </a:solidFill>
                <a:sym typeface="+mn-ea"/>
              </a:rPr>
              <a:t>四通道下变频组件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6941902" y="1639266"/>
            <a:ext cx="4885338" cy="2030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组件还具备：高幅度一致性、高相位稳定度以及高通道隔离等特性。</a:t>
            </a:r>
          </a:p>
          <a:p>
            <a:pPr>
              <a:lnSpc>
                <a:spcPct val="150000"/>
              </a:lnSpc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本振源包含：</a:t>
            </a:r>
            <a:endParaRPr lang="en-US" altLang="zh-CN" sz="1400" b="1" dirty="0">
              <a:solidFill>
                <a:srgbClr val="025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晶振、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2.4G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时钟、两套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10-20G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跳频源、</a:t>
            </a:r>
            <a:r>
              <a:rPr lang="en-US" alt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0.38-18G</a:t>
            </a: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自检源等。（具体结构见下图）</a:t>
            </a:r>
          </a:p>
        </p:txBody>
      </p:sp>
      <p:sp>
        <p:nvSpPr>
          <p:cNvPr id="23" name="内容占位符 2"/>
          <p:cNvSpPr txBox="1"/>
          <p:nvPr/>
        </p:nvSpPr>
        <p:spPr bwMode="auto">
          <a:xfrm>
            <a:off x="1169035" y="1178653"/>
            <a:ext cx="8582660" cy="7124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defTabSz="1217930">
              <a:spcBef>
                <a:spcPct val="20000"/>
              </a:spcBef>
              <a:buSzPct val="70000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将上述的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0.38-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前端组件与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下变频组件级联（包含本振源）</a:t>
            </a:r>
          </a:p>
        </p:txBody>
      </p:sp>
      <p:graphicFrame>
        <p:nvGraphicFramePr>
          <p:cNvPr id="13" name="组合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492803"/>
              </p:ext>
            </p:extLst>
          </p:nvPr>
        </p:nvGraphicFramePr>
        <p:xfrm>
          <a:off x="589634" y="1608497"/>
          <a:ext cx="6056758" cy="4251960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84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0.38-18GHz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40±2dB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输出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虚假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55dBc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-40dBm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输入时）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瞬时动态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40dB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最大动态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70dB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噪声系数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3.8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0.38-2G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）、≤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尺寸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180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170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43mm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（包含总控数字板）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通道变频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采用混压多层方式，实现了超宽带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0.38-18G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下变频至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功能，并具备瞬时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200MHz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500MHz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、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带宽选择。同时组件内部包含本振源。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93195" y="35136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90634"/>
              </p:ext>
            </p:extLst>
          </p:nvPr>
        </p:nvGraphicFramePr>
        <p:xfrm>
          <a:off x="6694453" y="3688521"/>
          <a:ext cx="4961726" cy="1747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142379700" imgH="206397225" progId="AutoCAD.Drawing.23">
                  <p:embed/>
                </p:oleObj>
              </mc:Choice>
              <mc:Fallback>
                <p:oleObj r:id="rId4" imgW="142379700" imgH="206397225" progId="AutoCAD.Drawing.23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69" t="15462" r="17413" b="27904"/>
                      <a:stretch>
                        <a:fillRect/>
                      </a:stretch>
                    </p:blipFill>
                    <p:spPr bwMode="auto">
                      <a:xfrm>
                        <a:off x="6694453" y="3688521"/>
                        <a:ext cx="4961726" cy="1747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8639810" y="5446488"/>
            <a:ext cx="1440815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本振模块外形图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4"/>
          <p:cNvSpPr txBox="1"/>
          <p:nvPr/>
        </p:nvSpPr>
        <p:spPr>
          <a:xfrm>
            <a:off x="348080" y="300303"/>
            <a:ext cx="7455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多功能系列产品之</a:t>
            </a:r>
            <a:r>
              <a:rPr lang="en-US" altLang="zh-CN" dirty="0"/>
              <a:t>---</a:t>
            </a:r>
            <a:r>
              <a:rPr lang="zh-CN" altLang="en-US" dirty="0"/>
              <a:t>小型化设计产品</a:t>
            </a:r>
            <a:endParaRPr lang="en-US" altLang="zh-CN" dirty="0"/>
          </a:p>
          <a:p>
            <a:r>
              <a:rPr lang="en-US" altLang="zh-CN" sz="1800" dirty="0"/>
              <a:t>                               </a:t>
            </a:r>
            <a:r>
              <a:rPr lang="en-US" altLang="zh-CN" sz="1800" b="0" dirty="0">
                <a:solidFill>
                  <a:schemeClr val="tx1"/>
                </a:solidFill>
              </a:rPr>
              <a:t>8-</a:t>
            </a:r>
            <a:r>
              <a:rPr lang="en-US" altLang="zh-CN" sz="1800" b="0" dirty="0" err="1">
                <a:solidFill>
                  <a:schemeClr val="tx1"/>
                </a:solidFill>
              </a:rPr>
              <a:t>18GHz</a:t>
            </a:r>
            <a:r>
              <a:rPr lang="zh-CN" altLang="en-US" sz="1800" b="0" dirty="0">
                <a:solidFill>
                  <a:schemeClr val="tx1"/>
                </a:solidFill>
              </a:rPr>
              <a:t>上下变频组件</a:t>
            </a:r>
          </a:p>
        </p:txBody>
      </p:sp>
      <p:graphicFrame>
        <p:nvGraphicFramePr>
          <p:cNvPr id="15" name="组合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2445852"/>
              </p:ext>
            </p:extLst>
          </p:nvPr>
        </p:nvGraphicFramePr>
        <p:xfrm>
          <a:off x="426349" y="932782"/>
          <a:ext cx="6604643" cy="4831080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967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18GHz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300±50MHz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38±1.8dB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2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镜频抑制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噪声系数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-25dBm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接收杂散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75dBc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发射杂散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60dBc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发射功率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幅度一致性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±1.5dB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收发切换时间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≤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200ns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尺寸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78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10mm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重量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46g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28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在多层板的基础上尽可能压缩体积，采用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TOP-BOTTOM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同轴过渡模式进行信号过渡。中频可进行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</a:t>
                      </a:r>
                      <a:r>
                        <a:rPr kumimoji="0" lang="en-US" altLang="zh-CN" sz="130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50MHz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/±15MHz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带宽切换。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内容占位符 2"/>
          <p:cNvSpPr txBox="1"/>
          <p:nvPr/>
        </p:nvSpPr>
        <p:spPr bwMode="auto">
          <a:xfrm>
            <a:off x="7803304" y="5247419"/>
            <a:ext cx="3633592" cy="354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defTabSz="1217930">
              <a:spcBef>
                <a:spcPct val="20000"/>
              </a:spcBef>
              <a:buSzPct val="70000"/>
            </a:pPr>
            <a:r>
              <a:rPr lang="zh-CN" altLang="en-US" sz="1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组件原理框图</a:t>
            </a:r>
          </a:p>
        </p:txBody>
      </p:sp>
      <p:pic>
        <p:nvPicPr>
          <p:cNvPr id="7" name="pi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5591" y="2421357"/>
            <a:ext cx="4290060" cy="2783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1934208" y="1113755"/>
            <a:ext cx="525726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18GHz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小型化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双通道变频组件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796496" y="652853"/>
            <a:ext cx="505205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多功能系列产品之</a:t>
            </a:r>
            <a:r>
              <a:rPr lang="en-US" altLang="zh-CN" dirty="0"/>
              <a:t>---</a:t>
            </a:r>
            <a:r>
              <a:rPr lang="zh-CN" altLang="en-US" dirty="0"/>
              <a:t>小型化设计产品</a:t>
            </a:r>
            <a:r>
              <a:rPr lang="en-US" altLang="zh-CN" dirty="0"/>
              <a:t>     </a:t>
            </a:r>
            <a:endParaRPr lang="zh-CN" altLang="en-US" dirty="0"/>
          </a:p>
        </p:txBody>
      </p:sp>
      <p:graphicFrame>
        <p:nvGraphicFramePr>
          <p:cNvPr id="19" name="组合 3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9260677"/>
              </p:ext>
            </p:extLst>
          </p:nvPr>
        </p:nvGraphicFramePr>
        <p:xfrm>
          <a:off x="403328" y="1629260"/>
          <a:ext cx="6788046" cy="4120794"/>
        </p:xfrm>
        <a:graphic>
          <a:graphicData uri="http://schemas.openxmlformats.org/drawingml/2006/table">
            <a:tbl>
              <a:tblPr>
                <a:effectLst>
                  <a:outerShdw blurRad="254000" dist="63500" dir="2700000" algn="tl" rotWithShape="0">
                    <a:prstClr val="black">
                      <a:alpha val="30000"/>
                    </a:prstClr>
                  </a:outerShdw>
                </a:effectLst>
                <a:tableStyleId>{073A0DAA-6AF3-43AB-8588-CEC1D06C72B9}</a:tableStyleId>
              </a:tblPr>
              <a:tblGrid>
                <a:gridCol w="1763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7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endParaRPr kumimoji="0" lang="zh-CN" altLang="zh-CN" sz="1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参数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18GHz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3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输出频率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</a:t>
                      </a:r>
                      <a:r>
                        <a:rPr kumimoji="1" lang="zh-CN" altLang="en-US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～</a:t>
                      </a:r>
                      <a:r>
                        <a:rPr kumimoji="1" lang="en-US" altLang="zh-CN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2.3GHz 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接收增益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30±2.5dB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驻波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2.0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噪声系数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8dB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输入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P</a:t>
                      </a:r>
                      <a:r>
                        <a:rPr kumimoji="0" lang="en-US" altLang="zh-CN" sz="1300" u="none" strike="noStrike" kern="1200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-25dBm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杂散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45dBc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幅度一致性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±1.5dB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通道隔离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60dBc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尺寸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84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30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*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7.5mm</a:t>
                      </a:r>
                      <a:endParaRPr kumimoji="0" lang="zh-CN" altLang="en-US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通道数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通道变频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4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实现方式以及功能</a:t>
                      </a:r>
                      <a:endParaRPr kumimoji="0" lang="en-US" altLang="zh-CN" sz="13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采用混压多层基板，实现了超宽带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0.8-18G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下变频至</a:t>
                      </a:r>
                      <a:r>
                        <a:rPr kumimoji="0" lang="en-US" altLang="zh-CN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1.3-2.3G</a:t>
                      </a:r>
                      <a:r>
                        <a:rPr kumimoji="0" lang="zh-CN" altLang="en-US" sz="13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功能。</a:t>
                      </a:r>
                    </a:p>
                  </a:txBody>
                  <a:tcPr marL="121920" marR="121920" anchor="ctr" horzOverflow="overflow">
                    <a:lnL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C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" name="图片 1" descr="55ddc29657d48c4bbd3dc462d0567a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153" y="1629448"/>
            <a:ext cx="4786630" cy="3256915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9076113" y="4638078"/>
            <a:ext cx="177990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zh-CN" altLang="en-US" sz="1400" b="1" dirty="0">
              <a:solidFill>
                <a:srgbClr val="025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sz="1400" b="1" dirty="0">
                <a:solidFill>
                  <a:srgbClr val="025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宽带变频底板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dda984d-3570-429a-9212-1d6784df973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3b2aff0-e6d4-4a28-882a-774729160c3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1cd6cac-c21f-420b-9b5f-a7d38c868cc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86b496e-9113-4452-9fe5-9dd50e642d5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01fa662-06a1-4f29-95be-555c7410830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17ecd10-a661-4d37-a3e5-9f788d6f8cf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1237</Words>
  <Application>Microsoft Office PowerPoint</Application>
  <PresentationFormat>宽屏</PresentationFormat>
  <Paragraphs>282</Paragraphs>
  <Slides>12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等线</vt:lpstr>
      <vt:lpstr>等线 Light</vt:lpstr>
      <vt:lpstr>微软雅黑</vt:lpstr>
      <vt:lpstr>Arial</vt:lpstr>
      <vt:lpstr>Wingdings</vt:lpstr>
      <vt:lpstr>Office 主题​​</vt:lpstr>
      <vt:lpstr>AutoCAD.Drawing.23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USA</dc:creator>
  <cp:lastModifiedBy>USA</cp:lastModifiedBy>
  <cp:revision>3</cp:revision>
  <dcterms:created xsi:type="dcterms:W3CDTF">2022-05-20T03:21:20Z</dcterms:created>
  <dcterms:modified xsi:type="dcterms:W3CDTF">2022-06-21T03:37:24Z</dcterms:modified>
</cp:coreProperties>
</file>